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1"/>
  </p:notesMasterIdLst>
  <p:sldIdLst>
    <p:sldId id="256" r:id="rId2"/>
    <p:sldId id="258" r:id="rId3"/>
    <p:sldId id="306" r:id="rId4"/>
    <p:sldId id="307" r:id="rId5"/>
    <p:sldId id="261" r:id="rId6"/>
    <p:sldId id="303" r:id="rId7"/>
    <p:sldId id="304" r:id="rId8"/>
    <p:sldId id="305" r:id="rId9"/>
    <p:sldId id="262" r:id="rId10"/>
    <p:sldId id="295" r:id="rId11"/>
    <p:sldId id="296" r:id="rId12"/>
    <p:sldId id="297" r:id="rId13"/>
    <p:sldId id="301" r:id="rId14"/>
    <p:sldId id="302" r:id="rId15"/>
    <p:sldId id="259" r:id="rId16"/>
    <p:sldId id="275" r:id="rId17"/>
    <p:sldId id="276" r:id="rId18"/>
    <p:sldId id="277" r:id="rId19"/>
    <p:sldId id="308" r:id="rId20"/>
  </p:sldIdLst>
  <p:sldSz cx="9144000" cy="5143500" type="screen16x9"/>
  <p:notesSz cx="6858000" cy="9144000"/>
  <p:embeddedFontLst>
    <p:embeddedFont>
      <p:font typeface="2  Aseman" panose="020B0604020202020204" charset="-78"/>
      <p:regular r:id="rId22"/>
      <p:italic r:id="rId23"/>
    </p:embeddedFont>
    <p:embeddedFont>
      <p:font typeface="Homa" panose="020B0604020202020204" charset="-78"/>
      <p:regular r:id="rId24"/>
    </p:embeddedFont>
    <p:embeddedFont>
      <p:font typeface="Inter Light" panose="020B0604020202020204" charset="0"/>
      <p:regular r:id="rId25"/>
      <p:bold r:id="rId26"/>
      <p:italic r:id="rId27"/>
      <p:boldItalic r:id="rId28"/>
    </p:embeddedFont>
    <p:embeddedFont>
      <p:font typeface="Inter SemiBold" panose="020B0604020202020204" charset="0"/>
      <p:regular r:id="rId29"/>
      <p:bold r:id="rId30"/>
      <p:italic r:id="rId31"/>
      <p:boldItalic r:id="rId32"/>
    </p:embeddedFont>
    <p:embeddedFont>
      <p:font typeface="Roboto Mono SemiBold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F201B4B-B964-4835-832E-BF0CAB207444}">
  <a:tblStyle styleId="{1F201B4B-B964-4835-832E-BF0CAB2074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C7E347C-19F2-43E8-A963-A46D913CEFE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theme" Target="theme/theme1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>
          <a:extLst>
            <a:ext uri="{FF2B5EF4-FFF2-40B4-BE49-F238E27FC236}">
              <a16:creationId xmlns:a16="http://schemas.microsoft.com/office/drawing/2014/main" id="{2898D8C9-7DA9-5DA7-6DEF-D329FA39C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>
            <a:extLst>
              <a:ext uri="{FF2B5EF4-FFF2-40B4-BE49-F238E27FC236}">
                <a16:creationId xmlns:a16="http://schemas.microsoft.com/office/drawing/2014/main" id="{C4C4F6E7-B1F9-023C-49D7-1284C460D2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>
            <a:extLst>
              <a:ext uri="{FF2B5EF4-FFF2-40B4-BE49-F238E27FC236}">
                <a16:creationId xmlns:a16="http://schemas.microsoft.com/office/drawing/2014/main" id="{5B540FB2-B918-FDCD-CA39-D71122A76E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6521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>
          <a:extLst>
            <a:ext uri="{FF2B5EF4-FFF2-40B4-BE49-F238E27FC236}">
              <a16:creationId xmlns:a16="http://schemas.microsoft.com/office/drawing/2014/main" id="{BE51972F-826D-C53F-CFEA-5C147B864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4:notes">
            <a:extLst>
              <a:ext uri="{FF2B5EF4-FFF2-40B4-BE49-F238E27FC236}">
                <a16:creationId xmlns:a16="http://schemas.microsoft.com/office/drawing/2014/main" id="{3F6401EE-CD16-18F0-776A-5091B78F72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4:notes">
            <a:extLst>
              <a:ext uri="{FF2B5EF4-FFF2-40B4-BE49-F238E27FC236}">
                <a16:creationId xmlns:a16="http://schemas.microsoft.com/office/drawing/2014/main" id="{91A98A18-A2FF-9006-1D32-717CE353F9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54147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>
          <a:extLst>
            <a:ext uri="{FF2B5EF4-FFF2-40B4-BE49-F238E27FC236}">
              <a16:creationId xmlns:a16="http://schemas.microsoft.com/office/drawing/2014/main" id="{EF16C7BF-58D1-9DD2-DA5B-B6DEF9154A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4:notes">
            <a:extLst>
              <a:ext uri="{FF2B5EF4-FFF2-40B4-BE49-F238E27FC236}">
                <a16:creationId xmlns:a16="http://schemas.microsoft.com/office/drawing/2014/main" id="{BAF70E47-441E-59C9-36A9-0ADED75BA0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4:notes">
            <a:extLst>
              <a:ext uri="{FF2B5EF4-FFF2-40B4-BE49-F238E27FC236}">
                <a16:creationId xmlns:a16="http://schemas.microsoft.com/office/drawing/2014/main" id="{742B5A28-6C8A-C432-3FA5-6B2C161776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3761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2"/>
            </a:gs>
            <a:gs pos="100000">
              <a:schemeClr val="dk1"/>
            </a:gs>
          </a:gsLst>
          <a:lin ang="8100019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37875" y="1662450"/>
            <a:ext cx="7068300" cy="181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1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0" y="1455585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63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">
  <p:cSld name="BLANK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099331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/>
          <p:nvPr/>
        </p:nvSpPr>
        <p:spPr>
          <a:xfrm>
            <a:off x="0" y="1455585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FFFFFF">
              <a:alpha val="234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E9CA5-DB03-552D-46AE-FA5397FA5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B4C92-397B-8FD4-119E-6EA93BD3F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D2149-1607-1A72-6C60-368244578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2DB8E-1A41-4532-8108-147AC2AD79AC}" type="datetimeFigureOut">
              <a:rPr lang="en-US" smtClean="0"/>
              <a:t>12/4/2025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1CE9B4-C473-5D7D-F670-1BC6327AF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5E89C-291F-0C0F-D1BE-E7E9E856C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7CD27-CE97-4656-A8D2-530155C81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215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lt2"/>
            </a:gs>
            <a:gs pos="50000">
              <a:schemeClr val="accent1"/>
            </a:gs>
            <a:gs pos="100000">
              <a:schemeClr val="accent2"/>
            </a:gs>
          </a:gsLst>
          <a:lin ang="8099331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1037875" y="1323600"/>
            <a:ext cx="5654700" cy="297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275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●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L="914400" lvl="1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○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L="1371600" lvl="2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■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L="1828800" lvl="3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●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L="2286000" lvl="4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○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L="2743200" lvl="5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■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L="3200400" lvl="6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●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L="3657600" lvl="7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○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L="4114800" lvl="8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■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/>
          <p:nvPr/>
        </p:nvSpPr>
        <p:spPr>
          <a:xfrm>
            <a:off x="961675" y="52799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accent2"/>
                </a:solidFill>
              </a:rPr>
              <a:t>“</a:t>
            </a:r>
            <a:endParaRPr sz="9600" b="1">
              <a:solidFill>
                <a:schemeClr val="accent2"/>
              </a:solidFill>
            </a:endParaRPr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FFFFFF">
              <a:alpha val="234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58019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 Light"/>
              <a:buChar char="●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 Light"/>
              <a:buChar char="○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 Light"/>
              <a:buChar char="■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●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○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■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●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○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■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  <p:sldLayoutId id="2147483657" r:id="rId5"/>
    <p:sldLayoutId id="2147483659" r:id="rId6"/>
    <p:sldLayoutId id="2147483660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ctrTitle"/>
          </p:nvPr>
        </p:nvSpPr>
        <p:spPr>
          <a:xfrm>
            <a:off x="889192" y="1662450"/>
            <a:ext cx="7068300" cy="181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158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i="1" dirty="0">
                <a:latin typeface="Calibri"/>
                <a:ea typeface="Calibri"/>
                <a:cs typeface="Calibri"/>
                <a:sym typeface="Calibri"/>
              </a:rPr>
              <a:t>Examining the Relationship Between Demographics, Admission Types, and Clinical Outcomes in New York Inpatients (Niagara County)</a:t>
            </a:r>
            <a:endParaRPr sz="2400" i="1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8000" dirty="0"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65604-36EA-86C3-FBE4-822CD30CC8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04907"/>
            <a:ext cx="9144000" cy="610500"/>
          </a:xfrm>
        </p:spPr>
        <p:txBody>
          <a:bodyPr/>
          <a:lstStyle/>
          <a:p>
            <a:pPr algn="ctr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Smart Question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020A5C-007C-7A76-35EC-83B0E7D75585}"/>
              </a:ext>
            </a:extLst>
          </p:cNvPr>
          <p:cNvSpPr txBox="1"/>
          <p:nvPr/>
        </p:nvSpPr>
        <p:spPr>
          <a:xfrm>
            <a:off x="294472" y="1042355"/>
            <a:ext cx="8409482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all Hospital Inpatient Discharges in Niagara County, NY in 2024 with a Primary Diagnosis Code starting with heart failure, how does the median total charges vary across all defined age groups in the Niagara County subset of the data? Can a regression model predict a patient’s total hospital charges for heart failure with a root mean squared error (RMSE) below $5,000, using age group, length of stay, and payer type as predictors?</a:t>
            </a:r>
            <a:br>
              <a:rPr lang="en-US" sz="25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sz="25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0843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A7C8ADC-23DE-AF1B-5160-6506CBA97122}"/>
              </a:ext>
            </a:extLst>
          </p:cNvPr>
          <p:cNvSpPr txBox="1"/>
          <p:nvPr/>
        </p:nvSpPr>
        <p:spPr>
          <a:xfrm>
            <a:off x="94267" y="988516"/>
            <a:ext cx="8804636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Question 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Age Group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Heart Variables (CCSR Diagnosis Code CIR019)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Charges</a:t>
            </a:r>
          </a:p>
          <a:p>
            <a:r>
              <a:rPr lang="en-US" sz="23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Question II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Age Group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Heart Variables (CCSR Diagnosis Code CIR019)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Charges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Length of Stay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Payment Typology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Charges</a:t>
            </a:r>
          </a:p>
          <a:p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7275486-9168-3C48-01C3-9EA86AF13489}"/>
              </a:ext>
            </a:extLst>
          </p:cNvPr>
          <p:cNvSpPr txBox="1">
            <a:spLocks/>
          </p:cNvSpPr>
          <p:nvPr/>
        </p:nvSpPr>
        <p:spPr>
          <a:xfrm>
            <a:off x="-130362" y="386730"/>
            <a:ext cx="9404723" cy="140053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0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Important Variables</a:t>
            </a:r>
          </a:p>
        </p:txBody>
      </p:sp>
    </p:spTree>
    <p:extLst>
      <p:ext uri="{BB962C8B-B14F-4D97-AF65-F5344CB8AC3E}">
        <p14:creationId xmlns:p14="http://schemas.microsoft.com/office/powerpoint/2010/main" val="41766158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0BE140-E7B6-8ED6-9827-865645D6EED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4FFE58C-EA73-4912-4FF0-5D68612FD9A8}"/>
              </a:ext>
            </a:extLst>
          </p:cNvPr>
          <p:cNvGraphicFramePr>
            <a:graphicFrameLocks noGrp="1"/>
          </p:cNvGraphicFramePr>
          <p:nvPr/>
        </p:nvGraphicFramePr>
        <p:xfrm>
          <a:off x="131049" y="1181240"/>
          <a:ext cx="8843270" cy="188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8654">
                  <a:extLst>
                    <a:ext uri="{9D8B030D-6E8A-4147-A177-3AD203B41FA5}">
                      <a16:colId xmlns:a16="http://schemas.microsoft.com/office/drawing/2014/main" val="3272591397"/>
                    </a:ext>
                  </a:extLst>
                </a:gridCol>
                <a:gridCol w="1768654">
                  <a:extLst>
                    <a:ext uri="{9D8B030D-6E8A-4147-A177-3AD203B41FA5}">
                      <a16:colId xmlns:a16="http://schemas.microsoft.com/office/drawing/2014/main" val="676508191"/>
                    </a:ext>
                  </a:extLst>
                </a:gridCol>
                <a:gridCol w="1768654">
                  <a:extLst>
                    <a:ext uri="{9D8B030D-6E8A-4147-A177-3AD203B41FA5}">
                      <a16:colId xmlns:a16="http://schemas.microsoft.com/office/drawing/2014/main" val="1740862845"/>
                    </a:ext>
                  </a:extLst>
                </a:gridCol>
                <a:gridCol w="1768654">
                  <a:extLst>
                    <a:ext uri="{9D8B030D-6E8A-4147-A177-3AD203B41FA5}">
                      <a16:colId xmlns:a16="http://schemas.microsoft.com/office/drawing/2014/main" val="1596184609"/>
                    </a:ext>
                  </a:extLst>
                </a:gridCol>
                <a:gridCol w="1768654">
                  <a:extLst>
                    <a:ext uri="{9D8B030D-6E8A-4147-A177-3AD203B41FA5}">
                      <a16:colId xmlns:a16="http://schemas.microsoft.com/office/drawing/2014/main" val="2260775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Age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Median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Mean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Standard Deviation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3032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30-49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$17310.08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$16253.87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$6446.14</a:t>
                      </a:r>
                      <a:endParaRPr lang="en-US" sz="20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79293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50-69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$17758.21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$26372.43</a:t>
                      </a:r>
                      <a:endParaRPr lang="en-US" sz="20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$25543.60</a:t>
                      </a:r>
                      <a:endParaRPr lang="en-US" sz="20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1115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70+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$17734.11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$22909.55</a:t>
                      </a:r>
                      <a:endParaRPr lang="en-US" sz="20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$20008.66</a:t>
                      </a:r>
                      <a:endParaRPr lang="en-US" sz="20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438433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964E3C6-2D68-02CE-CD68-0E4BAA32DA49}"/>
              </a:ext>
            </a:extLst>
          </p:cNvPr>
          <p:cNvSpPr txBox="1"/>
          <p:nvPr/>
        </p:nvSpPr>
        <p:spPr>
          <a:xfrm>
            <a:off x="820133" y="189030"/>
            <a:ext cx="750805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5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Part I: Are Median Charges Across Age Groups Stable?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433794-8274-5F1F-5675-476DE6AEE212}"/>
              </a:ext>
            </a:extLst>
          </p:cNvPr>
          <p:cNvSpPr txBox="1"/>
          <p:nvPr/>
        </p:nvSpPr>
        <p:spPr>
          <a:xfrm>
            <a:off x="254524" y="3254374"/>
            <a:ext cx="847469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0-17 and 18-29 do not have any heart failures within the data 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Median is relatively stable across all age groups within data 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Higher variability with older patients, making the mean charges are inflated</a:t>
            </a:r>
          </a:p>
        </p:txBody>
      </p:sp>
    </p:spTree>
    <p:extLst>
      <p:ext uri="{BB962C8B-B14F-4D97-AF65-F5344CB8AC3E}">
        <p14:creationId xmlns:p14="http://schemas.microsoft.com/office/powerpoint/2010/main" val="42478063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883A21-6B26-0193-0B7B-95A28E770B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696EAB-A3AB-998A-0F1F-8670AA647152}"/>
              </a:ext>
            </a:extLst>
          </p:cNvPr>
          <p:cNvSpPr txBox="1"/>
          <p:nvPr/>
        </p:nvSpPr>
        <p:spPr>
          <a:xfrm>
            <a:off x="2224726" y="1206631"/>
            <a:ext cx="28091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Count shows </a:t>
            </a:r>
          </a:p>
          <a:p>
            <a:endParaRPr lang="en-US" dirty="0"/>
          </a:p>
        </p:txBody>
      </p:sp>
      <p:pic>
        <p:nvPicPr>
          <p:cNvPr id="7" name="Picture 6" descr="A diagram of a distribution of charge">
            <a:extLst>
              <a:ext uri="{FF2B5EF4-FFF2-40B4-BE49-F238E27FC236}">
                <a16:creationId xmlns:a16="http://schemas.microsoft.com/office/drawing/2014/main" id="{EAA53F3C-B29D-7794-A648-B269BC6ED7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949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A4BE3F-C9B5-D5C0-527C-182F79359E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C50D4A-72B5-552F-FB80-9857A8FEF6C7}"/>
              </a:ext>
            </a:extLst>
          </p:cNvPr>
          <p:cNvSpPr txBox="1"/>
          <p:nvPr/>
        </p:nvSpPr>
        <p:spPr>
          <a:xfrm>
            <a:off x="116287" y="273379"/>
            <a:ext cx="8607600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5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Part II: RMSE Tests (Goal: &lt;= $5,000 )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5423A1-A4D7-93B6-796A-6C98644DBDFB}"/>
              </a:ext>
            </a:extLst>
          </p:cNvPr>
          <p:cNvSpPr txBox="1"/>
          <p:nvPr/>
        </p:nvSpPr>
        <p:spPr>
          <a:xfrm>
            <a:off x="495261" y="3265723"/>
            <a:ext cx="81072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Both performances do not pass the $5,000 threshold.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Both cannot capture the complex drivers of hospital charges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Relationship between age, length of stay, and payer type are highly variable.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1AD43CF-CD7B-2E9E-3252-C5A81A130083}"/>
              </a:ext>
            </a:extLst>
          </p:cNvPr>
          <p:cNvGraphicFramePr>
            <a:graphicFrameLocks noGrp="1"/>
          </p:cNvGraphicFramePr>
          <p:nvPr/>
        </p:nvGraphicFramePr>
        <p:xfrm>
          <a:off x="378655" y="1216057"/>
          <a:ext cx="8386689" cy="1685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95563">
                  <a:extLst>
                    <a:ext uri="{9D8B030D-6E8A-4147-A177-3AD203B41FA5}">
                      <a16:colId xmlns:a16="http://schemas.microsoft.com/office/drawing/2014/main" val="3272591397"/>
                    </a:ext>
                  </a:extLst>
                </a:gridCol>
                <a:gridCol w="2795563">
                  <a:extLst>
                    <a:ext uri="{9D8B030D-6E8A-4147-A177-3AD203B41FA5}">
                      <a16:colId xmlns:a16="http://schemas.microsoft.com/office/drawing/2014/main" val="676508191"/>
                    </a:ext>
                  </a:extLst>
                </a:gridCol>
                <a:gridCol w="2795563">
                  <a:extLst>
                    <a:ext uri="{9D8B030D-6E8A-4147-A177-3AD203B41FA5}">
                      <a16:colId xmlns:a16="http://schemas.microsoft.com/office/drawing/2014/main" val="1740862845"/>
                    </a:ext>
                  </a:extLst>
                </a:gridCol>
              </a:tblGrid>
              <a:tr h="707011">
                <a:tc>
                  <a:txBody>
                    <a:bodyPr/>
                    <a:lstStyle/>
                    <a:p>
                      <a:endParaRPr lang="en-US" sz="20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LINEAR REGRESSION PERFORMANCE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RANDOM FOREST PERFORMANCE </a:t>
                      </a:r>
                      <a:endParaRPr lang="en-US" sz="2000" b="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3032496"/>
                  </a:ext>
                </a:extLst>
              </a:tr>
              <a:tr h="542294">
                <a:tc>
                  <a:txBody>
                    <a:bodyPr/>
                    <a:lstStyle/>
                    <a:p>
                      <a:r>
                        <a:rPr lang="en-US" sz="2000" b="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Cross-validated 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$13,001.33</a:t>
                      </a:r>
                      <a:endParaRPr lang="en-US" sz="2000" b="1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$14,857.98</a:t>
                      </a:r>
                      <a:endParaRPr lang="en-US" sz="2000" b="1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7929335"/>
                  </a:ext>
                </a:extLst>
              </a:tr>
              <a:tr h="436694">
                <a:tc>
                  <a:txBody>
                    <a:bodyPr/>
                    <a:lstStyle/>
                    <a:p>
                      <a:r>
                        <a:rPr lang="en-US" sz="2000" b="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Test 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$15,767.34</a:t>
                      </a:r>
                      <a:endParaRPr lang="en-US" sz="2000" b="1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$16,269.92</a:t>
                      </a:r>
                      <a:endParaRPr lang="en-US" sz="2000" b="1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11159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57951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2637695" y="550235"/>
            <a:ext cx="3392876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Question 3</a:t>
            </a:r>
            <a:endParaRPr dirty="0"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799983" y="1532824"/>
            <a:ext cx="7068300" cy="174563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/>
            <a:r>
              <a:rPr lang="en-US" sz="2800" b="1" cap="all" dirty="0">
                <a:solidFill>
                  <a:schemeClr val="bg1"/>
                </a:solidFill>
              </a:rPr>
              <a:t>How Does Patient Age Affect Length of Stay and Total Charges </a:t>
            </a:r>
            <a:r>
              <a:rPr lang="en-US" sz="2800" b="1" cap="all">
                <a:solidFill>
                  <a:schemeClr val="bg1"/>
                </a:solidFill>
              </a:rPr>
              <a:t>in hospital?</a:t>
            </a:r>
            <a:r>
              <a:rPr lang="en-US" sz="2800" b="1" dirty="0">
                <a:solidFill>
                  <a:schemeClr val="bg1"/>
                </a:solidFill>
              </a:rPr>
              <a:t>​</a:t>
            </a:r>
          </a:p>
          <a:p>
            <a:pPr marL="0" lvl="0" indent="0"/>
            <a:endParaRPr sz="28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1"/>
          <p:cNvSpPr txBox="1">
            <a:spLocks noGrp="1"/>
          </p:cNvSpPr>
          <p:nvPr>
            <p:ph type="body" idx="4294967295"/>
          </p:nvPr>
        </p:nvSpPr>
        <p:spPr>
          <a:xfrm>
            <a:off x="178420" y="40886"/>
            <a:ext cx="8854067" cy="88272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>
              <a:buNone/>
            </a:pPr>
            <a:r>
              <a:rPr lang="en-US" sz="2000" b="1" cap="all" dirty="0">
                <a:solidFill>
                  <a:schemeClr val="bg1"/>
                </a:solidFill>
              </a:rPr>
              <a:t>Correlation between Length of Stay and Total </a:t>
            </a:r>
            <a:r>
              <a:rPr lang="en-US" sz="2000" b="1" cap="all">
                <a:solidFill>
                  <a:schemeClr val="bg1"/>
                </a:solidFill>
              </a:rPr>
              <a:t>Charges</a:t>
            </a:r>
            <a:r>
              <a:rPr lang="en-US" sz="1800"/>
              <a:t>​</a:t>
            </a:r>
            <a:endParaRPr sz="1800" dirty="0">
              <a:solidFill>
                <a:schemeClr val="lt1"/>
              </a:solidFill>
            </a:endParaRPr>
          </a:p>
        </p:txBody>
      </p:sp>
      <p:sp>
        <p:nvSpPr>
          <p:cNvPr id="288" name="Google Shape;288;p3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16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" name="Google Shape;287;p31">
            <a:extLst>
              <a:ext uri="{FF2B5EF4-FFF2-40B4-BE49-F238E27FC236}">
                <a16:creationId xmlns:a16="http://schemas.microsoft.com/office/drawing/2014/main" id="{AC48A286-87A3-939A-D587-BF074BEE95AD}"/>
              </a:ext>
            </a:extLst>
          </p:cNvPr>
          <p:cNvSpPr txBox="1">
            <a:spLocks/>
          </p:cNvSpPr>
          <p:nvPr/>
        </p:nvSpPr>
        <p:spPr>
          <a:xfrm>
            <a:off x="0" y="1536320"/>
            <a:ext cx="3196683" cy="3257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 Light"/>
              <a:buChar char="●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 Light"/>
              <a:buChar char="○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 Light"/>
              <a:buChar char="■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●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○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■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●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○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■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fontAlgn="base"/>
            <a:r>
              <a:rPr lang="en-US" sz="1600" b="1" dirty="0"/>
              <a:t>Focused variables: Age Group, Length of Stay, Total Charges​</a:t>
            </a:r>
          </a:p>
          <a:p>
            <a:pPr marL="76200" indent="0" fontAlgn="base">
              <a:buNone/>
            </a:pPr>
            <a:endParaRPr lang="en-US" sz="1600" b="1" dirty="0"/>
          </a:p>
          <a:p>
            <a:pPr fontAlgn="base"/>
            <a:r>
              <a:rPr lang="en-US" sz="1600" b="1" dirty="0"/>
              <a:t>Each point = one patient​</a:t>
            </a:r>
          </a:p>
          <a:p>
            <a:pPr marL="76200" indent="0" fontAlgn="base">
              <a:buNone/>
            </a:pPr>
            <a:r>
              <a:rPr lang="en-US" sz="1600" b="1" dirty="0"/>
              <a:t>​</a:t>
            </a:r>
          </a:p>
          <a:p>
            <a:pPr fontAlgn="base"/>
            <a:r>
              <a:rPr lang="en-US" sz="1600" b="1" dirty="0"/>
              <a:t>Correlation (LOS vs Charges): 0.78 →Strong positive relationship​</a:t>
            </a:r>
          </a:p>
          <a:p>
            <a:pPr marL="76200" indent="0" fontAlgn="base">
              <a:buNone/>
            </a:pPr>
            <a:endParaRPr lang="en-US" sz="1600" dirty="0"/>
          </a:p>
        </p:txBody>
      </p:sp>
      <p:pic>
        <p:nvPicPr>
          <p:cNvPr id="4" name="Picture 3" descr="A graph of a line with blue dots&#10;&#10;AI-generated content may be incorrect.">
            <a:extLst>
              <a:ext uri="{FF2B5EF4-FFF2-40B4-BE49-F238E27FC236}">
                <a16:creationId xmlns:a16="http://schemas.microsoft.com/office/drawing/2014/main" id="{468EBDB7-65DB-04AB-9582-C6B2AF381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9597" y="870766"/>
            <a:ext cx="5874403" cy="438721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2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17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305" name="Google Shape;305;p32"/>
          <p:cNvSpPr txBox="1">
            <a:spLocks noGrp="1"/>
          </p:cNvSpPr>
          <p:nvPr>
            <p:ph type="body" idx="4294967295"/>
          </p:nvPr>
        </p:nvSpPr>
        <p:spPr>
          <a:xfrm>
            <a:off x="1082478" y="0"/>
            <a:ext cx="6834887" cy="89015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>
              <a:buNone/>
            </a:pPr>
            <a:r>
              <a:rPr lang="en-US" sz="2800" b="1" cap="all" dirty="0">
                <a:solidFill>
                  <a:schemeClr val="bg1"/>
                </a:solidFill>
              </a:rPr>
              <a:t>Length of Stay by Age Group</a:t>
            </a:r>
            <a:endParaRPr sz="2800" dirty="0">
              <a:solidFill>
                <a:schemeClr val="bg1"/>
              </a:solidFill>
            </a:endParaRPr>
          </a:p>
        </p:txBody>
      </p:sp>
      <p:sp>
        <p:nvSpPr>
          <p:cNvPr id="2" name="Google Shape;305;p32">
            <a:extLst>
              <a:ext uri="{FF2B5EF4-FFF2-40B4-BE49-F238E27FC236}">
                <a16:creationId xmlns:a16="http://schemas.microsoft.com/office/drawing/2014/main" id="{3B2B3317-B915-576B-12EE-565683F9948A}"/>
              </a:ext>
            </a:extLst>
          </p:cNvPr>
          <p:cNvSpPr txBox="1">
            <a:spLocks/>
          </p:cNvSpPr>
          <p:nvPr/>
        </p:nvSpPr>
        <p:spPr>
          <a:xfrm>
            <a:off x="127192" y="1043929"/>
            <a:ext cx="3521100" cy="3553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 Light"/>
              <a:buChar char="●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 Light"/>
              <a:buChar char="○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 Light"/>
              <a:buChar char="■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●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○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■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●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○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■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fontAlgn="base"/>
            <a:r>
              <a:rPr lang="en-US" sz="1600" b="1" dirty="0"/>
              <a:t>Younger patients (0–17) have shortest stays​</a:t>
            </a:r>
          </a:p>
          <a:p>
            <a:pPr marL="76200" indent="0" fontAlgn="base">
              <a:buNone/>
            </a:pPr>
            <a:endParaRPr lang="en-US" sz="1600" b="1" dirty="0"/>
          </a:p>
          <a:p>
            <a:pPr fontAlgn="base"/>
            <a:r>
              <a:rPr lang="en-US" sz="1600" b="1" dirty="0"/>
              <a:t>Middle-aged and older adults (30–69) stay longer​</a:t>
            </a:r>
          </a:p>
          <a:p>
            <a:pPr marL="76200" indent="0" fontAlgn="base">
              <a:buNone/>
            </a:pPr>
            <a:endParaRPr lang="en-US" sz="1600" b="1" dirty="0"/>
          </a:p>
          <a:p>
            <a:pPr fontAlgn="base"/>
            <a:r>
              <a:rPr lang="en-US" sz="1600" b="1" dirty="0"/>
              <a:t>Larger spread among older adults → more variability​</a:t>
            </a:r>
          </a:p>
          <a:p>
            <a:pPr marL="76200" indent="0" fontAlgn="base">
              <a:buNone/>
            </a:pPr>
            <a:endParaRPr lang="en-US" sz="1600" b="1" dirty="0"/>
          </a:p>
          <a:p>
            <a:pPr fontAlgn="base"/>
            <a:r>
              <a:rPr lang="en-US" sz="1600" b="1" dirty="0"/>
              <a:t>Indicates chronic illness or more complex cases​</a:t>
            </a:r>
          </a:p>
        </p:txBody>
      </p:sp>
      <p:pic>
        <p:nvPicPr>
          <p:cNvPr id="4" name="Picture 3" descr="A graph of a bar chart&#10;&#10;AI-generated content may be incorrect.">
            <a:extLst>
              <a:ext uri="{FF2B5EF4-FFF2-40B4-BE49-F238E27FC236}">
                <a16:creationId xmlns:a16="http://schemas.microsoft.com/office/drawing/2014/main" id="{521E9967-641F-AD6D-2439-EF15FE49F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8292" y="825190"/>
            <a:ext cx="5495708" cy="431831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18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317" name="Google Shape;317;p33"/>
          <p:cNvSpPr txBox="1">
            <a:spLocks noGrp="1"/>
          </p:cNvSpPr>
          <p:nvPr>
            <p:ph type="body" idx="4294967295"/>
          </p:nvPr>
        </p:nvSpPr>
        <p:spPr>
          <a:xfrm>
            <a:off x="1186557" y="0"/>
            <a:ext cx="6628671" cy="89758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>
              <a:buNone/>
            </a:pPr>
            <a:r>
              <a:rPr lang="en-US" sz="2800" b="1" cap="all" dirty="0">
                <a:solidFill>
                  <a:schemeClr val="bg1"/>
                </a:solidFill>
              </a:rPr>
              <a:t>Total Charges by Age Group</a:t>
            </a:r>
            <a:endParaRPr sz="2800" dirty="0">
              <a:solidFill>
                <a:schemeClr val="bg1"/>
              </a:solidFill>
            </a:endParaRPr>
          </a:p>
        </p:txBody>
      </p:sp>
      <p:sp>
        <p:nvSpPr>
          <p:cNvPr id="2" name="Google Shape;317;p33">
            <a:extLst>
              <a:ext uri="{FF2B5EF4-FFF2-40B4-BE49-F238E27FC236}">
                <a16:creationId xmlns:a16="http://schemas.microsoft.com/office/drawing/2014/main" id="{005D3C23-9CF0-31F5-854A-AE56BF78031E}"/>
              </a:ext>
            </a:extLst>
          </p:cNvPr>
          <p:cNvSpPr txBox="1">
            <a:spLocks/>
          </p:cNvSpPr>
          <p:nvPr/>
        </p:nvSpPr>
        <p:spPr>
          <a:xfrm>
            <a:off x="-59473" y="1229372"/>
            <a:ext cx="3925228" cy="37616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 Light"/>
              <a:buChar char="●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 Light"/>
              <a:buChar char="○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 Light"/>
              <a:buChar char="■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●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○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■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●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○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■"/>
              <a:defRPr sz="24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fontAlgn="base"/>
            <a:r>
              <a:rPr lang="en-US" sz="1800" dirty="0"/>
              <a:t>Red dots = </a:t>
            </a:r>
            <a:r>
              <a:rPr lang="en-US" sz="1800" b="1" dirty="0"/>
              <a:t>mean charges</a:t>
            </a:r>
            <a:r>
              <a:rPr lang="en-US" sz="1800" dirty="0"/>
              <a:t>(higher than median)</a:t>
            </a:r>
          </a:p>
          <a:p>
            <a:pPr marL="76200" indent="0" fontAlgn="base">
              <a:buNone/>
            </a:pPr>
            <a:r>
              <a:rPr lang="en-US" sz="1800" dirty="0"/>
              <a:t>​</a:t>
            </a:r>
          </a:p>
          <a:p>
            <a:pPr fontAlgn="base"/>
            <a:r>
              <a:rPr lang="en-US" sz="1800" dirty="0"/>
              <a:t>Data is </a:t>
            </a:r>
            <a:r>
              <a:rPr lang="en-US" sz="1800" b="1" dirty="0"/>
              <a:t>right-skewed</a:t>
            </a:r>
            <a:r>
              <a:rPr lang="en-US" sz="1800" dirty="0"/>
              <a:t> →few very high-cost outliers​</a:t>
            </a:r>
          </a:p>
          <a:p>
            <a:pPr marL="76200" indent="0" fontAlgn="base">
              <a:buNone/>
            </a:pPr>
            <a:endParaRPr lang="en-US" sz="1800" dirty="0"/>
          </a:p>
          <a:p>
            <a:pPr fontAlgn="base"/>
            <a:r>
              <a:rPr lang="en-US" sz="1800" dirty="0"/>
              <a:t>Older groups = </a:t>
            </a:r>
            <a:r>
              <a:rPr lang="en-US" sz="1800" b="1" dirty="0"/>
              <a:t>higher median &amp; mean charges</a:t>
            </a:r>
            <a:r>
              <a:rPr lang="en-US" sz="1800" dirty="0"/>
              <a:t>​</a:t>
            </a:r>
          </a:p>
          <a:p>
            <a:pPr marL="76200" indent="0" fontAlgn="base">
              <a:buNone/>
            </a:pPr>
            <a:endParaRPr lang="en-US" sz="1800" dirty="0"/>
          </a:p>
          <a:p>
            <a:pPr fontAlgn="base"/>
            <a:r>
              <a:rPr lang="en-US" sz="1800" dirty="0"/>
              <a:t>Small number of costly cases drive up hospital expenses​</a:t>
            </a:r>
          </a:p>
          <a:p>
            <a:pPr marL="76200" indent="0" fontAlgn="base">
              <a:buNone/>
            </a:pPr>
            <a:endParaRPr lang="en-US" sz="1800" dirty="0"/>
          </a:p>
        </p:txBody>
      </p:sp>
      <p:pic>
        <p:nvPicPr>
          <p:cNvPr id="4" name="Picture 3" descr="A graph of a graph&#10;&#10;AI-generated content may be incorrect.">
            <a:extLst>
              <a:ext uri="{FF2B5EF4-FFF2-40B4-BE49-F238E27FC236}">
                <a16:creationId xmlns:a16="http://schemas.microsoft.com/office/drawing/2014/main" id="{DC9BC0DB-9AFD-BCA8-D7B9-829C67D937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4701" y="897589"/>
            <a:ext cx="5159298" cy="425145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>
          <a:extLst>
            <a:ext uri="{FF2B5EF4-FFF2-40B4-BE49-F238E27FC236}">
              <a16:creationId xmlns:a16="http://schemas.microsoft.com/office/drawing/2014/main" id="{32C21F85-AAF6-2BB1-BF6B-C371C98C37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>
            <a:extLst>
              <a:ext uri="{FF2B5EF4-FFF2-40B4-BE49-F238E27FC236}">
                <a16:creationId xmlns:a16="http://schemas.microsoft.com/office/drawing/2014/main" id="{86B1DE20-B8C7-F7C8-A7C2-5841096557B3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222096" y="1583580"/>
            <a:ext cx="4699808" cy="118935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THANK YOU</a:t>
            </a:r>
            <a:endParaRPr sz="5400" dirty="0"/>
          </a:p>
        </p:txBody>
      </p:sp>
    </p:spTree>
    <p:extLst>
      <p:ext uri="{BB962C8B-B14F-4D97-AF65-F5344CB8AC3E}">
        <p14:creationId xmlns:p14="http://schemas.microsoft.com/office/powerpoint/2010/main" val="2348591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ctrTitle" idx="4294967295"/>
          </p:nvPr>
        </p:nvSpPr>
        <p:spPr>
          <a:xfrm>
            <a:off x="0" y="29272"/>
            <a:ext cx="4237463" cy="969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b="1" cap="all" dirty="0"/>
              <a:t>Data Description</a:t>
            </a:r>
            <a:endParaRPr sz="6800" dirty="0"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4294967295"/>
          </p:nvPr>
        </p:nvSpPr>
        <p:spPr>
          <a:xfrm>
            <a:off x="101172" y="1309965"/>
            <a:ext cx="3770392" cy="368108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 fontAlgn="base">
              <a:buNone/>
            </a:pPr>
            <a:r>
              <a:rPr lang="en-US" sz="1200" dirty="0"/>
              <a:t>Source: </a:t>
            </a:r>
            <a:r>
              <a:rPr lang="en-US" sz="1200" b="1" dirty="0"/>
              <a:t>NYSDOH SPARCS </a:t>
            </a:r>
            <a:r>
              <a:rPr lang="en-US" sz="1200" b="1" dirty="0" err="1"/>
              <a:t>HospitalInpatient</a:t>
            </a:r>
            <a:r>
              <a:rPr lang="en-US" sz="1200" b="1" dirty="0"/>
              <a:t> Discharges (2024)</a:t>
            </a:r>
            <a:r>
              <a:rPr lang="en-US" sz="1200" dirty="0"/>
              <a:t>.​</a:t>
            </a:r>
          </a:p>
          <a:p>
            <a:pPr marL="76200" indent="0" fontAlgn="base">
              <a:buNone/>
            </a:pPr>
            <a:endParaRPr lang="en-US" sz="1200" dirty="0"/>
          </a:p>
          <a:p>
            <a:pPr marL="76200" indent="0" fontAlgn="base">
              <a:buNone/>
            </a:pPr>
            <a:r>
              <a:rPr lang="en-US" sz="1200" dirty="0"/>
              <a:t>Region analyzed: </a:t>
            </a:r>
            <a:r>
              <a:rPr lang="en-US" sz="1200" b="1" dirty="0"/>
              <a:t>Niagara County</a:t>
            </a:r>
            <a:r>
              <a:rPr lang="en-US" sz="1200" dirty="0"/>
              <a:t>.​</a:t>
            </a:r>
          </a:p>
          <a:p>
            <a:pPr marL="76200" indent="0" fontAlgn="base">
              <a:buNone/>
            </a:pPr>
            <a:endParaRPr lang="en-US" sz="1200" dirty="0"/>
          </a:p>
          <a:p>
            <a:pPr marL="76200" indent="0" fontAlgn="base">
              <a:buNone/>
            </a:pPr>
            <a:r>
              <a:rPr lang="en-US" sz="1200" dirty="0"/>
              <a:t>Sample size: </a:t>
            </a:r>
            <a:r>
              <a:rPr lang="en-US" sz="1200" b="1" dirty="0"/>
              <a:t>6,913 </a:t>
            </a:r>
            <a:r>
              <a:rPr lang="en-US" sz="1200" b="1" dirty="0" err="1"/>
              <a:t>hospitaldischarges</a:t>
            </a:r>
            <a:r>
              <a:rPr lang="en-US" sz="1200" dirty="0"/>
              <a:t>.​</a:t>
            </a:r>
          </a:p>
          <a:p>
            <a:pPr marL="76200" indent="0" fontAlgn="base">
              <a:buNone/>
            </a:pPr>
            <a:endParaRPr lang="en-US" sz="1200" dirty="0"/>
          </a:p>
          <a:p>
            <a:pPr marL="76200" indent="0" fontAlgn="base">
              <a:buNone/>
            </a:pPr>
            <a:r>
              <a:rPr lang="en-US" sz="1200" dirty="0"/>
              <a:t>Data includes: Demographics, </a:t>
            </a:r>
            <a:r>
              <a:rPr lang="en-US" sz="1200" dirty="0" err="1"/>
              <a:t>diagnoses,procedures</a:t>
            </a:r>
            <a:r>
              <a:rPr lang="en-US" sz="1200" dirty="0"/>
              <a:t>, hospital </a:t>
            </a:r>
            <a:r>
              <a:rPr lang="en-US" sz="1200" dirty="0" err="1"/>
              <a:t>characteristics,payer</a:t>
            </a:r>
            <a:r>
              <a:rPr lang="en-US" sz="1200" dirty="0"/>
              <a:t> type, and outcomes.​</a:t>
            </a:r>
          </a:p>
          <a:p>
            <a:pPr marL="76200" indent="0" fontAlgn="base">
              <a:buNone/>
            </a:pPr>
            <a:endParaRPr lang="en-US" sz="1200" dirty="0"/>
          </a:p>
          <a:p>
            <a:pPr marL="76200" indent="0" fontAlgn="base">
              <a:buNone/>
            </a:pPr>
            <a:r>
              <a:rPr lang="en-US" sz="1200" dirty="0"/>
              <a:t>Availability: Public dataset from the </a:t>
            </a:r>
            <a:r>
              <a:rPr lang="en-US" sz="1200" b="1" dirty="0" err="1"/>
              <a:t>NYOpen</a:t>
            </a:r>
            <a:r>
              <a:rPr lang="en-US" sz="1200" b="1" dirty="0"/>
              <a:t> Data Portal</a:t>
            </a:r>
            <a:r>
              <a:rPr lang="en-US" sz="1200" dirty="0"/>
              <a:t>.​</a:t>
            </a:r>
          </a:p>
          <a:p>
            <a:pPr marL="76200" indent="0" fontAlgn="base">
              <a:buNone/>
            </a:pPr>
            <a:r>
              <a:rPr lang="en-US" sz="1200" dirty="0"/>
              <a:t>​</a:t>
            </a:r>
          </a:p>
        </p:txBody>
      </p:sp>
      <p:sp>
        <p:nvSpPr>
          <p:cNvPr id="74" name="Google Shape;74;p1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Picture 2" descr="A group of people in lab coats looking at a computer screen&#10;&#10;AI-generated content may be incorrect.">
            <a:extLst>
              <a:ext uri="{FF2B5EF4-FFF2-40B4-BE49-F238E27FC236}">
                <a16:creationId xmlns:a16="http://schemas.microsoft.com/office/drawing/2014/main" id="{53C9C9AD-D69E-5715-CB3B-AA0E5E3FEE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4177" y="29272"/>
            <a:ext cx="5099824" cy="511504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>
          <a:extLst>
            <a:ext uri="{FF2B5EF4-FFF2-40B4-BE49-F238E27FC236}">
              <a16:creationId xmlns:a16="http://schemas.microsoft.com/office/drawing/2014/main" id="{A5BC7E31-4B8C-F46D-4320-E7A3EE54C1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>
            <a:extLst>
              <a:ext uri="{FF2B5EF4-FFF2-40B4-BE49-F238E27FC236}">
                <a16:creationId xmlns:a16="http://schemas.microsoft.com/office/drawing/2014/main" id="{A50CDE21-DC86-973E-8FE5-FD92D31911C5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5509929" y="254572"/>
            <a:ext cx="2587083" cy="507918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76200" fontAlgn="base"/>
            <a:r>
              <a:rPr lang="en-US" dirty="0"/>
              <a:t>Introduction </a:t>
            </a:r>
          </a:p>
        </p:txBody>
      </p:sp>
      <p:sp>
        <p:nvSpPr>
          <p:cNvPr id="73" name="Google Shape;73;p14">
            <a:extLst>
              <a:ext uri="{FF2B5EF4-FFF2-40B4-BE49-F238E27FC236}">
                <a16:creationId xmlns:a16="http://schemas.microsoft.com/office/drawing/2014/main" id="{0FB3B279-01D5-A224-1110-9D3301C8DD13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4839629" y="992460"/>
            <a:ext cx="4304371" cy="399536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 fontAlgn="base">
              <a:buNone/>
            </a:pPr>
            <a:r>
              <a:rPr lang="en-US" sz="1600" dirty="0"/>
              <a:t>• Analyze patient demographics, clinical indicators, and insurance type influence on hospital outcomes Motivation </a:t>
            </a:r>
          </a:p>
          <a:p>
            <a:pPr marL="76200" indent="0" fontAlgn="base">
              <a:buNone/>
            </a:pPr>
            <a:r>
              <a:rPr lang="en-US" sz="1600" dirty="0"/>
              <a:t>• Hospital resource use and patient outcomes are critical for public health planning </a:t>
            </a:r>
          </a:p>
          <a:p>
            <a:pPr marL="76200" indent="0" fontAlgn="base">
              <a:buNone/>
            </a:pPr>
            <a:r>
              <a:rPr lang="en-US" sz="1600" dirty="0"/>
              <a:t>• Insurance type and clinical severity often shape access, cost, and quality of care </a:t>
            </a:r>
          </a:p>
          <a:p>
            <a:pPr marL="76200" indent="0" fontAlgn="base">
              <a:buNone/>
            </a:pPr>
            <a:r>
              <a:rPr lang="en-US" sz="1600" dirty="0"/>
              <a:t>• Our team has personal experience with Medicaid, motivating us to explore how insurance differences create measurable disparities.</a:t>
            </a:r>
          </a:p>
        </p:txBody>
      </p:sp>
      <p:sp>
        <p:nvSpPr>
          <p:cNvPr id="74" name="Google Shape;74;p14">
            <a:extLst>
              <a:ext uri="{FF2B5EF4-FFF2-40B4-BE49-F238E27FC236}">
                <a16:creationId xmlns:a16="http://schemas.microsoft.com/office/drawing/2014/main" id="{371154FF-4568-1C0B-7023-2CAB71AB0BF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6" name="Picture 5" descr="A person in front of a computer screen&#10;&#10;AI-generated content may be incorrect.">
            <a:extLst>
              <a:ext uri="{FF2B5EF4-FFF2-40B4-BE49-F238E27FC236}">
                <a16:creationId xmlns:a16="http://schemas.microsoft.com/office/drawing/2014/main" id="{42CCBBA5-CD4B-CC26-F65A-0226CE42CB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475042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028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>
          <a:extLst>
            <a:ext uri="{FF2B5EF4-FFF2-40B4-BE49-F238E27FC236}">
              <a16:creationId xmlns:a16="http://schemas.microsoft.com/office/drawing/2014/main" id="{A6274FBE-61C3-4851-D7B1-FDD1A061E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>
            <a:extLst>
              <a:ext uri="{FF2B5EF4-FFF2-40B4-BE49-F238E27FC236}">
                <a16:creationId xmlns:a16="http://schemas.microsoft.com/office/drawing/2014/main" id="{19BD3F88-A562-2E0F-D3A2-3CFF1E013A92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365500" y="217401"/>
            <a:ext cx="2587083" cy="507918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76200" fontAlgn="base"/>
            <a:r>
              <a:rPr lang="en-US" dirty="0"/>
              <a:t>Key Steps </a:t>
            </a:r>
          </a:p>
        </p:txBody>
      </p:sp>
      <p:sp>
        <p:nvSpPr>
          <p:cNvPr id="73" name="Google Shape;73;p14">
            <a:extLst>
              <a:ext uri="{FF2B5EF4-FFF2-40B4-BE49-F238E27FC236}">
                <a16:creationId xmlns:a16="http://schemas.microsoft.com/office/drawing/2014/main" id="{DD46758B-8B08-10FE-1F86-47961673787E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18947" y="995686"/>
            <a:ext cx="2906752" cy="349453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fontAlgn="base">
              <a:buFont typeface="Arial" panose="020B0604020202020204" pitchFamily="34" charset="0"/>
              <a:buChar char="•"/>
            </a:pPr>
            <a:r>
              <a:rPr lang="en-US" sz="1400" b="1" dirty="0"/>
              <a:t>Data Source</a:t>
            </a:r>
          </a:p>
          <a:p>
            <a:pPr fontAlgn="base">
              <a:buFont typeface="Arial" panose="020B0604020202020204" pitchFamily="34" charset="0"/>
              <a:buChar char="•"/>
            </a:pPr>
            <a:endParaRPr lang="en-US" sz="1400" b="1" dirty="0"/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400" b="1" dirty="0"/>
              <a:t>Import libraries</a:t>
            </a:r>
          </a:p>
          <a:p>
            <a:pPr fontAlgn="base">
              <a:buFont typeface="Arial" panose="020B0604020202020204" pitchFamily="34" charset="0"/>
              <a:buChar char="•"/>
            </a:pPr>
            <a:endParaRPr lang="en-US" sz="1400" b="1" dirty="0"/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400" b="1" dirty="0"/>
              <a:t>Load dataset</a:t>
            </a:r>
          </a:p>
          <a:p>
            <a:pPr marL="76200" indent="0" fontAlgn="base">
              <a:buNone/>
            </a:pPr>
            <a:endParaRPr lang="en-US" sz="1400" b="1" dirty="0"/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400" b="1" dirty="0"/>
              <a:t>Data cleaning /preprocessing</a:t>
            </a:r>
          </a:p>
          <a:p>
            <a:pPr fontAlgn="base">
              <a:buFont typeface="Arial" panose="020B0604020202020204" pitchFamily="34" charset="0"/>
              <a:buChar char="•"/>
            </a:pPr>
            <a:endParaRPr lang="en-US" sz="1400" b="1" dirty="0"/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400" b="1" dirty="0"/>
              <a:t>Exploratory Data Analysis (EDA) </a:t>
            </a:r>
          </a:p>
          <a:p>
            <a:pPr marL="76200" indent="0" fontAlgn="base">
              <a:buNone/>
            </a:pPr>
            <a:endParaRPr lang="en-US" sz="1400" b="1" dirty="0"/>
          </a:p>
          <a:p>
            <a:pPr marL="76200" indent="0" fontAlgn="base">
              <a:buNone/>
            </a:pPr>
            <a:endParaRPr lang="en-US" sz="1400" b="1" dirty="0"/>
          </a:p>
        </p:txBody>
      </p:sp>
      <p:sp>
        <p:nvSpPr>
          <p:cNvPr id="74" name="Google Shape;74;p14">
            <a:extLst>
              <a:ext uri="{FF2B5EF4-FFF2-40B4-BE49-F238E27FC236}">
                <a16:creationId xmlns:a16="http://schemas.microsoft.com/office/drawing/2014/main" id="{B8126B6D-B1D4-8F52-1911-9C2D4172E50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5" name="Picture 4" descr="A diagram of data processing&#10;&#10;AI-generated content may be incorrect.">
            <a:extLst>
              <a:ext uri="{FF2B5EF4-FFF2-40B4-BE49-F238E27FC236}">
                <a16:creationId xmlns:a16="http://schemas.microsoft.com/office/drawing/2014/main" id="{EC7DF299-2BA3-7A4E-34F5-7F5502C011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1745" y="190500"/>
            <a:ext cx="5672255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831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866890" y="453482"/>
            <a:ext cx="4835101" cy="58552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SMART Questions</a:t>
            </a:r>
            <a:endParaRPr sz="4000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295355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>
              <a:buNone/>
            </a:pPr>
            <a:r>
              <a:rPr lang="en-U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1: </a:t>
            </a:r>
            <a:r>
              <a:rPr lang="en-US" sz="1200" dirty="0">
                <a:solidFill>
                  <a:schemeClr val="tx1"/>
                </a:solidFill>
              </a:rPr>
              <a:t>What combination of patient demographics, admission type, and comorbidities </a:t>
            </a:r>
            <a:r>
              <a:rPr lang="en-US" sz="1200">
                <a:solidFill>
                  <a:schemeClr val="tx1"/>
                </a:solidFill>
              </a:rPr>
              <a:t>predicts the                        lowest </a:t>
            </a:r>
            <a:r>
              <a:rPr lang="en-US" sz="1200" dirty="0">
                <a:solidFill>
                  <a:schemeClr val="tx1"/>
                </a:solidFill>
              </a:rPr>
              <a:t>hospital charges for Medicaid vs. Private Insurance patients in 2024?</a:t>
            </a:r>
          </a:p>
          <a:p>
            <a:pPr marL="76200" lvl="0" indent="0">
              <a:buNone/>
            </a:pPr>
            <a:r>
              <a:rPr lang="en-U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2: </a:t>
            </a:r>
            <a:r>
              <a:rPr lang="en-US" sz="1200" dirty="0"/>
              <a:t>For all Hospital Inpatient Discharges in Niagara County, NY in 2024 with a Primary Diagnosis Code starting with Heart Failure, how does the median Total Charges vary across all defined Age Groups in the Niagara County subset of the data? Can a regression model predict a patient’s total hospital charges for heart failure with a root mean squared error (RMSE) below $5,000, using age group, length of stay, and payer type as predictors?</a:t>
            </a:r>
          </a:p>
          <a:p>
            <a:pPr marL="76200" lvl="0" indent="0">
              <a:buNone/>
            </a:pPr>
            <a:r>
              <a:rPr lang="en-U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3: </a:t>
            </a:r>
            <a:r>
              <a:rPr lang="en-US" sz="1200" dirty="0"/>
              <a:t>How does patient age affect hospitalization factors like Length of Stay and Total Charges across various age groups in 2024?</a:t>
            </a:r>
          </a:p>
          <a:p>
            <a:pPr marL="0" lvl="0" indent="0">
              <a:buNone/>
            </a:pPr>
            <a:endParaRPr lang="en-US"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A65A6-1AB0-9590-D157-85C859B1F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1200" dirty="0"/>
              <a:t>Smart Question 2:What combination of patient demographics, admission type, and comorbidities predicts the lowest hospital charges for Medicaid vs. Private Insurance patients in 2024?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4BE4E-BE46-3941-71C9-DAD9EA1FD6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7875" y="1353948"/>
            <a:ext cx="7068300" cy="3589312"/>
          </a:xfrm>
        </p:spPr>
        <p:txBody>
          <a:bodyPr>
            <a:normAutofit/>
          </a:bodyPr>
          <a:lstStyle/>
          <a:p>
            <a:pPr marL="76200" indent="0">
              <a:buNone/>
            </a:pPr>
            <a:r>
              <a:rPr lang="en-US" sz="900" dirty="0">
                <a:cs typeface="2  Aseman" panose="00000400000000000000" pitchFamily="2" charset="-78"/>
              </a:rPr>
              <a:t>After labeling Insurances as Medicaid and Private and remove other kinds like Medicare and self-payment:</a:t>
            </a:r>
            <a:endParaRPr lang="en-US" sz="900" b="1" dirty="0">
              <a:cs typeface="2  Aseman" panose="00000400000000000000" pitchFamily="2" charset="-78"/>
            </a:endParaRPr>
          </a:p>
          <a:p>
            <a:pPr marL="76200" indent="0">
              <a:buNone/>
            </a:pPr>
            <a:r>
              <a:rPr lang="en-US" sz="900" b="1" dirty="0">
                <a:cs typeface="2  Aseman" panose="00000400000000000000" pitchFamily="2" charset="-78"/>
              </a:rPr>
              <a:t>## Columns: 10</a:t>
            </a:r>
          </a:p>
          <a:p>
            <a:pPr marL="76200" indent="0">
              <a:buNone/>
            </a:pPr>
            <a:r>
              <a:rPr lang="en-US" sz="900" b="1" dirty="0">
                <a:cs typeface="2  Aseman" panose="00000400000000000000" pitchFamily="2" charset="-78"/>
              </a:rPr>
              <a:t>Patient demographics:</a:t>
            </a:r>
          </a:p>
          <a:p>
            <a:pPr marL="76200" indent="0">
              <a:buNone/>
            </a:pPr>
            <a:r>
              <a:rPr lang="en-US" sz="900" dirty="0">
                <a:cs typeface="2  Aseman" panose="00000400000000000000" pitchFamily="2" charset="-78"/>
              </a:rPr>
              <a:t>	• </a:t>
            </a:r>
            <a:r>
              <a:rPr lang="en-US" sz="900" dirty="0" err="1">
                <a:cs typeface="2  Aseman" panose="00000400000000000000" pitchFamily="2" charset="-78"/>
              </a:rPr>
              <a:t>Age.Group</a:t>
            </a:r>
            <a:r>
              <a:rPr lang="en-US" sz="900" dirty="0">
                <a:cs typeface="2  Aseman" panose="00000400000000000000" pitchFamily="2" charset="-78"/>
              </a:rPr>
              <a:t>: 50-69, 30-49, 50-69, 0-17, 30-49, …</a:t>
            </a:r>
          </a:p>
          <a:p>
            <a:pPr marL="76200" indent="0">
              <a:buNone/>
            </a:pPr>
            <a:r>
              <a:rPr lang="en-US" sz="900" dirty="0">
                <a:cs typeface="2  Aseman" panose="00000400000000000000" pitchFamily="2" charset="-78"/>
              </a:rPr>
              <a:t>	• </a:t>
            </a:r>
            <a:r>
              <a:rPr lang="en-US" sz="900" dirty="0" err="1">
                <a:cs typeface="2  Aseman" panose="00000400000000000000" pitchFamily="2" charset="-78"/>
              </a:rPr>
              <a:t>Gender:M</a:t>
            </a:r>
            <a:r>
              <a:rPr lang="en-US" sz="900" dirty="0">
                <a:cs typeface="2  Aseman" panose="00000400000000000000" pitchFamily="2" charset="-78"/>
              </a:rPr>
              <a:t>, F</a:t>
            </a:r>
          </a:p>
          <a:p>
            <a:pPr marL="76200" indent="0">
              <a:buNone/>
            </a:pPr>
            <a:r>
              <a:rPr lang="en-US" sz="900" dirty="0">
                <a:cs typeface="2  Aseman" panose="00000400000000000000" pitchFamily="2" charset="-78"/>
              </a:rPr>
              <a:t>	• Race :White, Black/African American, …</a:t>
            </a:r>
            <a:endParaRPr lang="en-US" sz="900" b="1" dirty="0">
              <a:cs typeface="2  Aseman" panose="00000400000000000000" pitchFamily="2" charset="-78"/>
            </a:endParaRPr>
          </a:p>
          <a:p>
            <a:pPr marL="76200" indent="0">
              <a:buNone/>
            </a:pPr>
            <a:r>
              <a:rPr lang="en-US" sz="900" b="1" dirty="0">
                <a:cs typeface="2  Aseman" panose="00000400000000000000" pitchFamily="2" charset="-78"/>
              </a:rPr>
              <a:t>Admission type:</a:t>
            </a:r>
          </a:p>
          <a:p>
            <a:pPr marL="76200" indent="0">
              <a:buNone/>
            </a:pPr>
            <a:r>
              <a:rPr lang="en-US" sz="900" dirty="0">
                <a:cs typeface="2  Aseman" panose="00000400000000000000" pitchFamily="2" charset="-78"/>
              </a:rPr>
              <a:t>	• </a:t>
            </a:r>
            <a:r>
              <a:rPr lang="en-US" sz="900" dirty="0" err="1">
                <a:cs typeface="2  Aseman" panose="00000400000000000000" pitchFamily="2" charset="-78"/>
              </a:rPr>
              <a:t>Type.of.Admission:Emergency</a:t>
            </a:r>
            <a:r>
              <a:rPr lang="en-US" sz="900" dirty="0">
                <a:cs typeface="2  Aseman" panose="00000400000000000000" pitchFamily="2" charset="-78"/>
              </a:rPr>
              <a:t>, Emergency, Newborn,…</a:t>
            </a:r>
          </a:p>
          <a:p>
            <a:pPr marL="76200" indent="0">
              <a:buNone/>
            </a:pPr>
            <a:r>
              <a:rPr lang="en-US" sz="900" dirty="0">
                <a:cs typeface="2  Aseman" panose="00000400000000000000" pitchFamily="2" charset="-78"/>
              </a:rPr>
              <a:t>	• </a:t>
            </a:r>
            <a:r>
              <a:rPr lang="en-US" sz="900" dirty="0" err="1">
                <a:cs typeface="2  Aseman" panose="00000400000000000000" pitchFamily="2" charset="-78"/>
              </a:rPr>
              <a:t>APR.Severity.of.Illness.Description</a:t>
            </a:r>
            <a:r>
              <a:rPr lang="en-US" sz="900" dirty="0">
                <a:cs typeface="2  Aseman" panose="00000400000000000000" pitchFamily="2" charset="-78"/>
              </a:rPr>
              <a:t> : Minor, Major,…</a:t>
            </a:r>
          </a:p>
          <a:p>
            <a:pPr marL="76200" indent="0">
              <a:buNone/>
            </a:pPr>
            <a:r>
              <a:rPr lang="en-US" sz="900" b="1" dirty="0">
                <a:cs typeface="2  Aseman" panose="00000400000000000000" pitchFamily="2" charset="-78"/>
              </a:rPr>
              <a:t>Comorbidities predicts:</a:t>
            </a:r>
          </a:p>
          <a:p>
            <a:pPr marL="76200" indent="0">
              <a:buNone/>
            </a:pPr>
            <a:r>
              <a:rPr lang="en-US" sz="900" dirty="0">
                <a:cs typeface="2  Aseman" panose="00000400000000000000" pitchFamily="2" charset="-78"/>
              </a:rPr>
              <a:t>	• </a:t>
            </a:r>
            <a:r>
              <a:rPr lang="en-US" sz="900" dirty="0" err="1">
                <a:cs typeface="2  Aseman" panose="00000400000000000000" pitchFamily="2" charset="-78"/>
              </a:rPr>
              <a:t>CCSR.Diagnosis.Description</a:t>
            </a:r>
            <a:r>
              <a:rPr lang="en-US" sz="900" dirty="0">
                <a:cs typeface="2  Aseman" panose="00000400000000000000" pitchFamily="2" charset="-78"/>
              </a:rPr>
              <a:t> : "Other", "PANCREATIC DISORDERS (EX…</a:t>
            </a:r>
            <a:endParaRPr lang="en-US" sz="900" b="1" dirty="0">
              <a:cs typeface="2  Aseman" panose="00000400000000000000" pitchFamily="2" charset="-78"/>
            </a:endParaRPr>
          </a:p>
          <a:p>
            <a:pPr marL="76200" indent="0">
              <a:buNone/>
            </a:pPr>
            <a:r>
              <a:rPr lang="en-US" sz="900" b="1" dirty="0">
                <a:cs typeface="2  Aseman" panose="00000400000000000000" pitchFamily="2" charset="-78"/>
              </a:rPr>
              <a:t>Other Features:</a:t>
            </a:r>
          </a:p>
          <a:p>
            <a:pPr marL="76200" indent="0">
              <a:buNone/>
            </a:pPr>
            <a:r>
              <a:rPr lang="en-US" sz="900" dirty="0">
                <a:cs typeface="2  Aseman" panose="00000400000000000000" pitchFamily="2" charset="-78"/>
              </a:rPr>
              <a:t>	• </a:t>
            </a:r>
            <a:r>
              <a:rPr lang="en-US" sz="900" dirty="0" err="1">
                <a:cs typeface="2  Aseman" panose="00000400000000000000" pitchFamily="2" charset="-78"/>
              </a:rPr>
              <a:t>Length.of.Stay</a:t>
            </a:r>
            <a:r>
              <a:rPr lang="en-US" sz="900" dirty="0">
                <a:cs typeface="2  Aseman" panose="00000400000000000000" pitchFamily="2" charset="-78"/>
              </a:rPr>
              <a:t>: 3, 4, 1, 2, 6, 11, 2, 3, 5, 4, 2, …</a:t>
            </a:r>
          </a:p>
          <a:p>
            <a:pPr marL="76200" indent="0">
              <a:buNone/>
            </a:pPr>
            <a:r>
              <a:rPr lang="en-US" sz="900" dirty="0">
                <a:cs typeface="2  Aseman" panose="00000400000000000000" pitchFamily="2" charset="-78"/>
              </a:rPr>
              <a:t>	• Insurance :"Medicaid", "Private", …</a:t>
            </a:r>
          </a:p>
          <a:p>
            <a:pPr marL="76200" indent="0">
              <a:buNone/>
            </a:pPr>
            <a:r>
              <a:rPr lang="en-US" sz="900" dirty="0">
                <a:cs typeface="2  Aseman" panose="00000400000000000000" pitchFamily="2" charset="-78"/>
              </a:rPr>
              <a:t>	• Total.Charges:10882.09, 12590.04, 11383.38, 4114…</a:t>
            </a:r>
          </a:p>
        </p:txBody>
      </p:sp>
    </p:spTree>
    <p:extLst>
      <p:ext uri="{BB962C8B-B14F-4D97-AF65-F5344CB8AC3E}">
        <p14:creationId xmlns:p14="http://schemas.microsoft.com/office/powerpoint/2010/main" val="3844255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1B2952-175C-AABD-7007-D8849D50F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497" y="456760"/>
            <a:ext cx="7068300" cy="396300"/>
          </a:xfrm>
        </p:spPr>
        <p:txBody>
          <a:bodyPr/>
          <a:lstStyle/>
          <a:p>
            <a:r>
              <a:rPr lang="en-US" sz="1800" dirty="0">
                <a:solidFill>
                  <a:schemeClr val="tx1"/>
                </a:solidFill>
                <a:cs typeface="Homa" panose="00000400000000000000" pitchFamily="2" charset="-78"/>
              </a:rPr>
              <a:t>Linear Regression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F9BFA33-5569-9388-B735-9756C0C787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endParaRPr lang="en-US" sz="1350" b="1" dirty="0"/>
          </a:p>
          <a:p>
            <a:pPr marL="0" indent="0">
              <a:buNone/>
            </a:pPr>
            <a:endParaRPr lang="en-US" sz="1350" b="1" dirty="0"/>
          </a:p>
          <a:p>
            <a:pPr marL="0" indent="0">
              <a:buNone/>
            </a:pPr>
            <a:endParaRPr lang="en-US" sz="1350" b="1" dirty="0"/>
          </a:p>
          <a:p>
            <a:pPr marL="0" indent="0">
              <a:buNone/>
            </a:pPr>
            <a:endParaRPr lang="en-US" sz="1350" b="1" dirty="0"/>
          </a:p>
          <a:p>
            <a:pPr marL="76200" indent="0">
              <a:buNone/>
            </a:pPr>
            <a:r>
              <a:rPr lang="en-US" sz="1600" b="1" dirty="0">
                <a:cs typeface="Homa" panose="00000400000000000000" pitchFamily="2" charset="-78"/>
              </a:rPr>
              <a:t>Note:</a:t>
            </a:r>
            <a:r>
              <a:rPr lang="en-US" sz="1600" dirty="0">
                <a:cs typeface="Homa" panose="00000400000000000000" pitchFamily="2" charset="-78"/>
              </a:rPr>
              <a:t> High R² indicates models explain a large portion of variance in hospital charges.</a:t>
            </a:r>
          </a:p>
          <a:p>
            <a:endParaRPr lang="en-US" sz="1350" b="1" dirty="0"/>
          </a:p>
          <a:p>
            <a:endParaRPr lang="en-US" sz="1350" b="1" dirty="0"/>
          </a:p>
          <a:p>
            <a:endParaRPr lang="en-US" sz="1350" b="1" dirty="0"/>
          </a:p>
          <a:p>
            <a:pPr marL="76200" indent="0">
              <a:buNone/>
            </a:pPr>
            <a:endParaRPr lang="en-US" sz="1350" b="1" dirty="0"/>
          </a:p>
          <a:p>
            <a:endParaRPr lang="en-US" sz="1350" b="1" dirty="0"/>
          </a:p>
          <a:p>
            <a:pPr marL="76200" indent="0">
              <a:buNone/>
            </a:pPr>
            <a:endParaRPr lang="en-US" sz="1350" b="1" dirty="0"/>
          </a:p>
          <a:p>
            <a:pPr marL="76200" indent="0">
              <a:buNone/>
            </a:pPr>
            <a:endParaRPr lang="en-US" sz="1350" b="1" dirty="0"/>
          </a:p>
          <a:p>
            <a:pPr marL="76200" indent="0">
              <a:buNone/>
            </a:pPr>
            <a:r>
              <a:rPr lang="en-US" sz="1600" b="1" dirty="0">
                <a:cs typeface="Homa" panose="00000400000000000000" pitchFamily="2" charset="-78"/>
              </a:rPr>
              <a:t>Note:</a:t>
            </a:r>
            <a:r>
              <a:rPr lang="en-US" sz="1600" dirty="0">
                <a:cs typeface="Homa" panose="00000400000000000000" pitchFamily="2" charset="-78"/>
              </a:rPr>
              <a:t> Medicaid model performs better in </a:t>
            </a:r>
          </a:p>
          <a:p>
            <a:pPr marL="76200" indent="0">
              <a:buNone/>
            </a:pPr>
            <a:r>
              <a:rPr lang="en-US" sz="1600" dirty="0">
                <a:cs typeface="Homa" panose="00000400000000000000" pitchFamily="2" charset="-78"/>
              </a:rPr>
              <a:t>predicting low charges.</a:t>
            </a:r>
          </a:p>
          <a:p>
            <a:endParaRPr lang="en-US" sz="1350" dirty="0"/>
          </a:p>
          <a:p>
            <a:endParaRPr lang="en-US" sz="1350" dirty="0"/>
          </a:p>
          <a:p>
            <a:endParaRPr lang="en-US" sz="135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4C79262-471C-DBC0-2547-80BB23B23C7D}"/>
              </a:ext>
            </a:extLst>
          </p:cNvPr>
          <p:cNvGraphicFramePr>
            <a:graphicFrameLocks noGrp="1"/>
          </p:cNvGraphicFramePr>
          <p:nvPr/>
        </p:nvGraphicFramePr>
        <p:xfrm>
          <a:off x="1591176" y="1224528"/>
          <a:ext cx="5601462" cy="94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0731">
                  <a:extLst>
                    <a:ext uri="{9D8B030D-6E8A-4147-A177-3AD203B41FA5}">
                      <a16:colId xmlns:a16="http://schemas.microsoft.com/office/drawing/2014/main" val="1699279903"/>
                    </a:ext>
                  </a:extLst>
                </a:gridCol>
                <a:gridCol w="2800731">
                  <a:extLst>
                    <a:ext uri="{9D8B030D-6E8A-4147-A177-3AD203B41FA5}">
                      <a16:colId xmlns:a16="http://schemas.microsoft.com/office/drawing/2014/main" val="1394167991"/>
                    </a:ext>
                  </a:extLst>
                </a:gridCol>
              </a:tblGrid>
              <a:tr h="209745">
                <a:tc>
                  <a:txBody>
                    <a:bodyPr/>
                    <a:lstStyle/>
                    <a:p>
                      <a:r>
                        <a:rPr lang="en-US" sz="1100" dirty="0"/>
                        <a:t>Medicaid Patients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Private Patients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1346662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R-squared: </a:t>
                      </a:r>
                      <a:r>
                        <a:rPr lang="en-US" sz="1100" b="1" dirty="0"/>
                        <a:t>0.803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R-squared: </a:t>
                      </a:r>
                      <a:r>
                        <a:rPr lang="en-US" sz="1100" b="1" dirty="0"/>
                        <a:t>0.703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37955072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Adj. R-squared: </a:t>
                      </a:r>
                      <a:r>
                        <a:rPr lang="en-US" sz="1100" b="1" dirty="0"/>
                        <a:t>0.799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Adj. R-squared: </a:t>
                      </a:r>
                      <a:r>
                        <a:rPr lang="en-US" sz="1100" b="1" dirty="0"/>
                        <a:t>0.683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28308193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Observations: 3,649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Observations: 1,188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718991952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7B1A0E8-DF0E-302F-9B85-151165290315}"/>
              </a:ext>
            </a:extLst>
          </p:cNvPr>
          <p:cNvGraphicFramePr>
            <a:graphicFrameLocks noGrp="1"/>
          </p:cNvGraphicFramePr>
          <p:nvPr/>
        </p:nvGraphicFramePr>
        <p:xfrm>
          <a:off x="3831195" y="2582557"/>
          <a:ext cx="5038076" cy="15794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9038">
                  <a:extLst>
                    <a:ext uri="{9D8B030D-6E8A-4147-A177-3AD203B41FA5}">
                      <a16:colId xmlns:a16="http://schemas.microsoft.com/office/drawing/2014/main" val="938516746"/>
                    </a:ext>
                  </a:extLst>
                </a:gridCol>
                <a:gridCol w="2519038">
                  <a:extLst>
                    <a:ext uri="{9D8B030D-6E8A-4147-A177-3AD203B41FA5}">
                      <a16:colId xmlns:a16="http://schemas.microsoft.com/office/drawing/2014/main" val="1145801157"/>
                    </a:ext>
                  </a:extLst>
                </a:gridCol>
              </a:tblGrid>
              <a:tr h="2951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/>
                        <a:t>Medicaid 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/>
                        <a:t>Private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531268177"/>
                  </a:ext>
                </a:extLst>
              </a:tr>
              <a:tr h="2951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Accuracy: </a:t>
                      </a:r>
                      <a:r>
                        <a:rPr lang="en-US" sz="1100" b="1" dirty="0"/>
                        <a:t>0.910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Accuracy: </a:t>
                      </a:r>
                      <a:r>
                        <a:rPr lang="en-US" sz="1100" b="1" dirty="0"/>
                        <a:t>0.838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513215012"/>
                  </a:ext>
                </a:extLst>
              </a:tr>
              <a:tr h="540151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/>
                        <a:t>Confusion Matrix:</a:t>
                      </a:r>
                    </a:p>
                    <a:p>
                      <a:pPr marL="0" indent="0">
                        <a:buNone/>
                      </a:pPr>
                      <a:r>
                        <a:rPr lang="en-US" sz="1100" dirty="0"/>
                        <a:t>[[471  58]</a:t>
                      </a:r>
                    </a:p>
                    <a:p>
                      <a:pPr marL="0" indent="0">
                        <a:buNone/>
                      </a:pPr>
                      <a:r>
                        <a:rPr lang="en-US" sz="1100" dirty="0"/>
                        <a:t> [ 41 525]]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/>
                        <a:t>Confusion Matrix:</a:t>
                      </a:r>
                    </a:p>
                    <a:p>
                      <a:pPr marL="0" indent="0">
                        <a:buNone/>
                      </a:pPr>
                      <a:r>
                        <a:rPr lang="en-US" sz="1100" dirty="0"/>
                        <a:t>[[142  27]</a:t>
                      </a:r>
                    </a:p>
                    <a:p>
                      <a:pPr marL="0" indent="0">
                        <a:buNone/>
                      </a:pPr>
                      <a:r>
                        <a:rPr lang="en-US" sz="1100" dirty="0"/>
                        <a:t> [ 31 157]]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796271924"/>
                  </a:ext>
                </a:extLst>
              </a:tr>
              <a:tr h="41764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Pseudo R-squared (McFadden): </a:t>
                      </a:r>
                      <a:r>
                        <a:rPr lang="en-US" sz="1100" b="1" dirty="0"/>
                        <a:t>0.607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Pseudo R-squared (McFadden): </a:t>
                      </a:r>
                      <a:r>
                        <a:rPr lang="en-US" sz="1100" b="1" dirty="0"/>
                        <a:t>nan</a:t>
                      </a:r>
                      <a:r>
                        <a:rPr lang="en-US" sz="1100" dirty="0"/>
                        <a:t> (model issues)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253870551"/>
                  </a:ext>
                </a:extLst>
              </a:tr>
            </a:tbl>
          </a:graphicData>
        </a:graphic>
      </p:graphicFrame>
      <p:sp>
        <p:nvSpPr>
          <p:cNvPr id="2" name="Title 3">
            <a:extLst>
              <a:ext uri="{FF2B5EF4-FFF2-40B4-BE49-F238E27FC236}">
                <a16:creationId xmlns:a16="http://schemas.microsoft.com/office/drawing/2014/main" id="{43268537-4607-A462-9FD1-7AE7D0FF79E2}"/>
              </a:ext>
            </a:extLst>
          </p:cNvPr>
          <p:cNvSpPr txBox="1">
            <a:spLocks/>
          </p:cNvSpPr>
          <p:nvPr/>
        </p:nvSpPr>
        <p:spPr>
          <a:xfrm>
            <a:off x="1037850" y="2540876"/>
            <a:ext cx="2030149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  <a:cs typeface="Homa" panose="00000400000000000000" pitchFamily="2" charset="-78"/>
              </a:rPr>
              <a:t>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118712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13DD3-7BEC-0702-19FC-2C87CA32C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02" y="342900"/>
            <a:ext cx="3257550" cy="1447038"/>
          </a:xfrm>
        </p:spPr>
        <p:txBody>
          <a:bodyPr anchor="ctr">
            <a:normAutofit/>
          </a:bodyPr>
          <a:lstStyle/>
          <a:p>
            <a:r>
              <a:rPr lang="en-US" sz="1600" b="1" dirty="0"/>
              <a:t>Random Forest Results</a:t>
            </a:r>
            <a:br>
              <a:rPr lang="en-US" sz="1600" b="1" dirty="0"/>
            </a:br>
            <a:r>
              <a:rPr lang="en-US" sz="1600" b="1" dirty="0"/>
              <a:t>(feature importance)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0133DA-2147-2DD8-ABED-87AF81FCB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5947" y="342900"/>
            <a:ext cx="4505706" cy="1447038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endParaRPr lang="en-US" sz="900" b="1" dirty="0"/>
          </a:p>
          <a:p>
            <a:pPr marL="76200" indent="0">
              <a:buNone/>
            </a:pPr>
            <a:r>
              <a:rPr lang="en-US" sz="900" b="1" dirty="0"/>
              <a:t>Medicaid Patients:</a:t>
            </a:r>
            <a:endParaRPr lang="en-US" sz="900" dirty="0"/>
          </a:p>
          <a:p>
            <a:pPr marL="76200" indent="0">
              <a:buNone/>
            </a:pPr>
            <a:r>
              <a:rPr lang="en-US" sz="900" dirty="0"/>
              <a:t>R²: </a:t>
            </a:r>
            <a:r>
              <a:rPr lang="en-US" sz="900" b="1" dirty="0"/>
              <a:t>0.665</a:t>
            </a:r>
            <a:endParaRPr lang="en-US" sz="900" dirty="0"/>
          </a:p>
          <a:p>
            <a:pPr marL="76200" indent="0">
              <a:buNone/>
            </a:pPr>
            <a:endParaRPr lang="en-US" sz="900" b="1" dirty="0"/>
          </a:p>
          <a:p>
            <a:pPr marL="76200" indent="0">
              <a:buNone/>
            </a:pPr>
            <a:r>
              <a:rPr lang="en-US" sz="900" b="1" dirty="0"/>
              <a:t>Private Patients:</a:t>
            </a:r>
            <a:endParaRPr lang="en-US" sz="900" dirty="0"/>
          </a:p>
          <a:p>
            <a:pPr marL="76200" indent="0">
              <a:buNone/>
            </a:pPr>
            <a:r>
              <a:rPr lang="en-US" sz="900" dirty="0"/>
              <a:t>R²: </a:t>
            </a:r>
            <a:r>
              <a:rPr lang="en-US" sz="900" b="1" dirty="0"/>
              <a:t>0.538</a:t>
            </a:r>
            <a:endParaRPr lang="en-US" sz="900" dirty="0"/>
          </a:p>
          <a:p>
            <a:pPr marL="76200" indent="0">
              <a:buNone/>
            </a:pPr>
            <a:r>
              <a:rPr lang="en-US" sz="900" b="1" dirty="0"/>
              <a:t>Insight:</a:t>
            </a:r>
            <a:r>
              <a:rPr lang="en-US" sz="900" dirty="0"/>
              <a:t> Length of Stay is the most important predictor for both Medicaid and Private patients.</a:t>
            </a:r>
          </a:p>
          <a:p>
            <a:endParaRPr lang="en-US" sz="9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646DCA-1E79-5477-E69B-BBD2D11AA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758" y="1887824"/>
            <a:ext cx="4208526" cy="27671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974A10-7E86-1F2B-E37E-BCE4DE6FA9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0872" y="1963595"/>
            <a:ext cx="4101084" cy="2686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268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 defTabSz="685800" eaLnBrk="0" fontAlgn="base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200" b="1" dirty="0">
                <a:solidFill>
                  <a:schemeClr val="tx1"/>
                </a:solidFill>
                <a:latin typeface="Arial" panose="020B0604020202020204" pitchFamily="34" charset="0"/>
              </a:rPr>
              <a:t>Linear Regression shows good model fit for Medicaid and moderate for Private.</a:t>
            </a:r>
          </a:p>
          <a:p>
            <a:pPr marL="0" indent="0" defTabSz="685800" eaLnBrk="0" fontAlgn="base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200" b="1" dirty="0">
                <a:solidFill>
                  <a:schemeClr val="tx1"/>
                </a:solidFill>
                <a:latin typeface="Arial" panose="020B0604020202020204" pitchFamily="34" charset="0"/>
              </a:rPr>
              <a:t>Logistic Regression is more accurate for Medicaid low charges prediction.</a:t>
            </a:r>
          </a:p>
          <a:p>
            <a:pPr marL="0" indent="0" defTabSz="685800" eaLnBrk="0" fontAlgn="base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200" b="1" dirty="0">
                <a:solidFill>
                  <a:schemeClr val="tx1"/>
                </a:solidFill>
                <a:latin typeface="Arial" panose="020B0604020202020204" pitchFamily="34" charset="0"/>
              </a:rPr>
              <a:t>Random Forest identifies Length of Stay and Diagnosis/Severity as dominant predictors.</a:t>
            </a:r>
          </a:p>
          <a:p>
            <a:pPr marL="0" indent="0" defTabSz="685800" eaLnBrk="0" fontAlgn="base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200" b="1" dirty="0">
                <a:solidFill>
                  <a:schemeClr val="tx1"/>
                </a:solidFill>
                <a:latin typeface="Arial" panose="020B0604020202020204" pitchFamily="34" charset="0"/>
              </a:rPr>
              <a:t>Overall, Medicaid hospital charges are better predicted than Private charges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chemeClr val="accent1"/>
              </a:solidFill>
            </a:endParaRPr>
          </a:p>
        </p:txBody>
      </p:sp>
      <p:sp>
        <p:nvSpPr>
          <p:cNvPr id="113" name="Google Shape;113;p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9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98" name="Google Shape;98;p18"/>
          <p:cNvSpPr txBox="1">
            <a:spLocks noGrp="1"/>
          </p:cNvSpPr>
          <p:nvPr>
            <p:ph type="ctrTitle" idx="4294967295"/>
          </p:nvPr>
        </p:nvSpPr>
        <p:spPr>
          <a:xfrm>
            <a:off x="1823032" y="481310"/>
            <a:ext cx="4283075" cy="690563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Key Takeaways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00" name="Google Shape;100;p18"/>
          <p:cNvSpPr/>
          <p:nvPr/>
        </p:nvSpPr>
        <p:spPr>
          <a:xfrm>
            <a:off x="7944254" y="3170382"/>
            <a:ext cx="323741" cy="30911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grpSp>
        <p:nvGrpSpPr>
          <p:cNvPr id="101" name="Google Shape;101;p18"/>
          <p:cNvGrpSpPr/>
          <p:nvPr/>
        </p:nvGrpSpPr>
        <p:grpSpPr>
          <a:xfrm>
            <a:off x="6975558" y="1751133"/>
            <a:ext cx="1387013" cy="1387384"/>
            <a:chOff x="6654650" y="3665275"/>
            <a:chExt cx="409100" cy="409125"/>
          </a:xfrm>
        </p:grpSpPr>
        <p:sp>
          <p:nvSpPr>
            <p:cNvPr id="102" name="Google Shape;102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3" name="Google Shape;103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</p:grpSp>
      <p:sp>
        <p:nvSpPr>
          <p:cNvPr id="109" name="Google Shape;109;p18"/>
          <p:cNvSpPr/>
          <p:nvPr/>
        </p:nvSpPr>
        <p:spPr>
          <a:xfrm rot="2466773">
            <a:off x="6550657" y="1187964"/>
            <a:ext cx="449798" cy="429482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0" name="Google Shape;110;p18"/>
          <p:cNvSpPr/>
          <p:nvPr/>
        </p:nvSpPr>
        <p:spPr>
          <a:xfrm rot="-1609367">
            <a:off x="6399536" y="2290128"/>
            <a:ext cx="323700" cy="30907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1" name="Google Shape;111;p18"/>
          <p:cNvSpPr/>
          <p:nvPr/>
        </p:nvSpPr>
        <p:spPr>
          <a:xfrm rot="2926420">
            <a:off x="8362263" y="2534988"/>
            <a:ext cx="242429" cy="23147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2" name="Google Shape;112;p18"/>
          <p:cNvSpPr/>
          <p:nvPr/>
        </p:nvSpPr>
        <p:spPr>
          <a:xfrm rot="-1609361">
            <a:off x="7353476" y="984336"/>
            <a:ext cx="218402" cy="208537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1122</Words>
  <Application>Microsoft Office PowerPoint</Application>
  <PresentationFormat>On-screen Show (16:9)</PresentationFormat>
  <Paragraphs>184</Paragraphs>
  <Slides>19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Roboto Mono SemiBold</vt:lpstr>
      <vt:lpstr>Inter SemiBold</vt:lpstr>
      <vt:lpstr>Inter Light</vt:lpstr>
      <vt:lpstr>Homa</vt:lpstr>
      <vt:lpstr>Calibri</vt:lpstr>
      <vt:lpstr>Arial</vt:lpstr>
      <vt:lpstr>2  Aseman</vt:lpstr>
      <vt:lpstr>Joan template</vt:lpstr>
      <vt:lpstr>Examining the Relationship Between Demographics, Admission Types, and Clinical Outcomes in New York Inpatients (Niagara County) </vt:lpstr>
      <vt:lpstr>Data Description</vt:lpstr>
      <vt:lpstr>Introduction </vt:lpstr>
      <vt:lpstr>Key Steps </vt:lpstr>
      <vt:lpstr>SMART Questions</vt:lpstr>
      <vt:lpstr>Smart Question 2:What combination of patient demographics, admission type, and comorbidities predicts the lowest hospital charges for Medicaid vs. Private Insurance patients in 2024? </vt:lpstr>
      <vt:lpstr>Linear Regression</vt:lpstr>
      <vt:lpstr>Random Forest Results (feature importance)</vt:lpstr>
      <vt:lpstr>Key Takeaways</vt:lpstr>
      <vt:lpstr>Smart Question 2</vt:lpstr>
      <vt:lpstr>PowerPoint Presentation</vt:lpstr>
      <vt:lpstr>PowerPoint Presentation</vt:lpstr>
      <vt:lpstr>PowerPoint Presentation</vt:lpstr>
      <vt:lpstr>PowerPoint Presentation</vt:lpstr>
      <vt:lpstr>Question 3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Atta, Nazish</cp:lastModifiedBy>
  <cp:revision>21</cp:revision>
  <dcterms:modified xsi:type="dcterms:W3CDTF">2025-12-04T22:04:51Z</dcterms:modified>
</cp:coreProperties>
</file>